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0" r:id="rId1"/>
  </p:sldMasterIdLst>
  <p:notesMasterIdLst>
    <p:notesMasterId r:id="rId40"/>
  </p:notesMasterIdLst>
  <p:sldIdLst>
    <p:sldId id="256" r:id="rId2"/>
    <p:sldId id="257" r:id="rId3"/>
    <p:sldId id="295" r:id="rId4"/>
    <p:sldId id="296" r:id="rId5"/>
    <p:sldId id="306" r:id="rId6"/>
    <p:sldId id="297" r:id="rId7"/>
    <p:sldId id="315" r:id="rId8"/>
    <p:sldId id="268" r:id="rId9"/>
    <p:sldId id="265" r:id="rId10"/>
    <p:sldId id="303" r:id="rId11"/>
    <p:sldId id="266" r:id="rId12"/>
    <p:sldId id="314" r:id="rId13"/>
    <p:sldId id="316" r:id="rId14"/>
    <p:sldId id="317" r:id="rId15"/>
    <p:sldId id="307" r:id="rId16"/>
    <p:sldId id="269" r:id="rId17"/>
    <p:sldId id="311" r:id="rId18"/>
    <p:sldId id="318" r:id="rId19"/>
    <p:sldId id="283" r:id="rId20"/>
    <p:sldId id="320" r:id="rId21"/>
    <p:sldId id="325" r:id="rId22"/>
    <p:sldId id="326" r:id="rId23"/>
    <p:sldId id="328" r:id="rId24"/>
    <p:sldId id="330" r:id="rId25"/>
    <p:sldId id="333" r:id="rId26"/>
    <p:sldId id="298" r:id="rId27"/>
    <p:sldId id="334" r:id="rId28"/>
    <p:sldId id="321" r:id="rId29"/>
    <p:sldId id="322" r:id="rId30"/>
    <p:sldId id="323" r:id="rId31"/>
    <p:sldId id="324" r:id="rId32"/>
    <p:sldId id="332" r:id="rId33"/>
    <p:sldId id="313" r:id="rId34"/>
    <p:sldId id="329" r:id="rId35"/>
    <p:sldId id="327" r:id="rId36"/>
    <p:sldId id="331" r:id="rId37"/>
    <p:sldId id="319" r:id="rId38"/>
    <p:sldId id="289" r:id="rId39"/>
  </p:sldIdLst>
  <p:sldSz cx="12192000" cy="6858000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E35409FC-75FE-4C5E-A6A3-9E8794B28168}" type="datetimeFigureOut">
              <a:rPr lang="ru-RU" smtClean="0"/>
              <a:pPr/>
              <a:t>02.02.2026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C9F2AA6E-77FD-4213-A68C-B65FDB313E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2266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7213577" y="3810001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7213601" y="3897010"/>
            <a:ext cx="49784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7213601" y="4115167"/>
            <a:ext cx="49784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7213600" y="4164403"/>
            <a:ext cx="262128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7213600" y="4199572"/>
            <a:ext cx="262128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9835343" y="406098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12192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" y="3675528"/>
            <a:ext cx="12192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8552068" y="3643090"/>
            <a:ext cx="3639933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12192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09600" y="2401888"/>
            <a:ext cx="112776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609600" y="3899938"/>
            <a:ext cx="6604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8940800" y="4206240"/>
            <a:ext cx="1280160" cy="457200"/>
          </a:xfrm>
        </p:spPr>
        <p:txBody>
          <a:bodyPr/>
          <a:lstStyle/>
          <a:p>
            <a:fld id="{A14A3D04-B44A-4E7F-9A40-7971FB941548}" type="datetimeFigureOut">
              <a:rPr lang="ru-RU" smtClean="0"/>
              <a:pPr/>
              <a:t>02.02.2026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7213600" y="4205288"/>
            <a:ext cx="1727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1093451" y="1136"/>
            <a:ext cx="996949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8CE25CDF-08AD-4CD2-8DD2-D4A6754A7A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A3D04-B44A-4E7F-9A40-7971FB941548}" type="datetimeFigureOut">
              <a:rPr lang="ru-RU" smtClean="0"/>
              <a:pPr/>
              <a:t>02.02.2026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25CDF-08AD-4CD2-8DD2-D4A6754A7A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042400" y="1143000"/>
            <a:ext cx="2540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143000"/>
            <a:ext cx="83312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A3D04-B44A-4E7F-9A40-7971FB941548}" type="datetimeFigureOut">
              <a:rPr lang="ru-RU" smtClean="0"/>
              <a:pPr/>
              <a:t>02.02.2026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25CDF-08AD-4CD2-8DD2-D4A6754A7A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A3D04-B44A-4E7F-9A40-7971FB941548}" type="datetimeFigureOut">
              <a:rPr lang="ru-RU" smtClean="0"/>
              <a:pPr/>
              <a:t>02.02.2026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25CDF-08AD-4CD2-8DD2-D4A6754A7A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1981201"/>
            <a:ext cx="103632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3367088"/>
            <a:ext cx="103632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A3D04-B44A-4E7F-9A40-7971FB941548}" type="datetimeFigureOut">
              <a:rPr lang="ru-RU" smtClean="0"/>
              <a:pPr/>
              <a:t>02.02.2026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25CDF-08AD-4CD2-8DD2-D4A6754A7A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2249425"/>
            <a:ext cx="53848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2249425"/>
            <a:ext cx="53848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A3D04-B44A-4E7F-9A40-7971FB941548}" type="datetimeFigureOut">
              <a:rPr lang="ru-RU" smtClean="0"/>
              <a:pPr/>
              <a:t>02.02.2026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25CDF-08AD-4CD2-8DD2-D4A6754A7A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0" y="1143000"/>
            <a:ext cx="11176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8000" y="2244970"/>
            <a:ext cx="5388864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294968" y="2244970"/>
            <a:ext cx="5389033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508000" y="2708519"/>
            <a:ext cx="5388864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291073" y="2708519"/>
            <a:ext cx="5389033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14A3D04-B44A-4E7F-9A40-7971FB941548}" type="datetimeFigureOut">
              <a:rPr lang="ru-RU" smtClean="0"/>
              <a:pPr/>
              <a:t>02.02.2026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CE25CDF-08AD-4CD2-8DD2-D4A6754A7AE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778240" y="612648"/>
            <a:ext cx="1276352" cy="457200"/>
          </a:xfrm>
        </p:spPr>
        <p:txBody>
          <a:bodyPr/>
          <a:lstStyle/>
          <a:p>
            <a:fld id="{A14A3D04-B44A-4E7F-9A40-7971FB941548}" type="datetimeFigureOut">
              <a:rPr lang="ru-RU" smtClean="0"/>
              <a:pPr/>
              <a:t>02.02.2026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7010400" y="612648"/>
            <a:ext cx="176784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899648" y="2272"/>
            <a:ext cx="1016000" cy="365760"/>
          </a:xfrm>
        </p:spPr>
        <p:txBody>
          <a:bodyPr/>
          <a:lstStyle/>
          <a:p>
            <a:fld id="{8CE25CDF-08AD-4CD2-8DD2-D4A6754A7A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A3D04-B44A-4E7F-9A40-7971FB941548}" type="datetimeFigureOut">
              <a:rPr lang="ru-RU" smtClean="0"/>
              <a:pPr/>
              <a:t>02.02.2026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25CDF-08AD-4CD2-8DD2-D4A6754A7A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37995" y="1101970"/>
            <a:ext cx="451104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7137995" y="2010727"/>
            <a:ext cx="451104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03200" y="776287"/>
            <a:ext cx="6803136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A3D04-B44A-4E7F-9A40-7971FB941548}" type="datetimeFigureOut">
              <a:rPr lang="ru-RU" smtClean="0"/>
              <a:pPr/>
              <a:t>02.02.2026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25CDF-08AD-4CD2-8DD2-D4A6754A7A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53913" y="1109161"/>
            <a:ext cx="782404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38228" y="1143000"/>
            <a:ext cx="6096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17924" y="3274309"/>
            <a:ext cx="34544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A3D04-B44A-4E7F-9A40-7971FB941548}" type="datetimeFigureOut">
              <a:rPr lang="ru-RU" smtClean="0"/>
              <a:pPr/>
              <a:t>02.02.2026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25CDF-08AD-4CD2-8DD2-D4A6754A7A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9"/>
            <a:ext cx="12192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12192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1" y="308277"/>
            <a:ext cx="12192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7213577" y="360247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7213601" y="440113"/>
            <a:ext cx="49784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7209785" y="497504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9831528" y="58894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12113288" y="-2001"/>
            <a:ext cx="76835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12059308" y="-2001"/>
            <a:ext cx="3657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12033904" y="-2001"/>
            <a:ext cx="12192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11967231" y="-2001"/>
            <a:ext cx="36576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11887569" y="380"/>
            <a:ext cx="73152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11831300" y="380"/>
            <a:ext cx="12192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09600" y="2249424"/>
            <a:ext cx="109728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8782048" y="612648"/>
            <a:ext cx="1276352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A14A3D04-B44A-4E7F-9A40-7971FB941548}" type="datetimeFigureOut">
              <a:rPr lang="ru-RU" smtClean="0"/>
              <a:pPr/>
              <a:t>02.02.2026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7010400" y="612648"/>
            <a:ext cx="176784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0899648" y="2272"/>
            <a:ext cx="1016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8CE25CDF-08AD-4CD2-8DD2-D4A6754A7AE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s://vk.com/public207193254" TargetMode="Externa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723331" y="4768770"/>
            <a:ext cx="91712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i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Харисова </a:t>
            </a:r>
            <a:r>
              <a:rPr lang="ru-RU" i="1" dirty="0" err="1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Айгуль</a:t>
            </a:r>
            <a:r>
              <a:rPr lang="ru-RU" i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Ильдусовна</a:t>
            </a:r>
            <a:endParaRPr lang="ru-RU" i="1" dirty="0">
              <a:ln w="10541" cmpd="sng">
                <a:solidFill>
                  <a:schemeClr val="tx1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i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МБОУ ДО </a:t>
            </a:r>
            <a:r>
              <a:rPr lang="ru-RU" i="1" dirty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«Дом детства и юношества» </a:t>
            </a:r>
          </a:p>
          <a:p>
            <a:pPr algn="ctr">
              <a:defRPr/>
            </a:pPr>
            <a:r>
              <a:rPr lang="ru-RU" i="1" dirty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Мамадышского муниципального </a:t>
            </a:r>
            <a:r>
              <a:rPr lang="ru-RU" i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Республики </a:t>
            </a:r>
            <a:r>
              <a:rPr lang="ru-RU" i="1" dirty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Татарстан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146412" y="1215343"/>
            <a:ext cx="824324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</a:p>
          <a:p>
            <a:pPr algn="ctr"/>
            <a:r>
              <a:rPr lang="ru-RU" sz="40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 КРУГУ ДРУЗЕЙ»</a:t>
            </a:r>
          </a:p>
          <a:p>
            <a:pPr algn="ctr"/>
            <a:endParaRPr lang="ru-RU" sz="1600" b="1" i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b="1" i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b="1" i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  РАБОТЫ  С  ДЕТЬМИ  С  ОВЗ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 УСЛОВИЯХ  ДОПОЛНИТЕЛЬНОГО  ОБРАЗОВАНИЯ</a:t>
            </a:r>
          </a:p>
          <a:p>
            <a:pPr algn="ctr"/>
            <a:endParaRPr lang="ru-RU" sz="16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6472991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3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150" y="2216053"/>
            <a:ext cx="4095302" cy="29678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74876" y="899932"/>
            <a:ext cx="6672085" cy="91522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>
            <a:normAutofit fontScale="90000"/>
          </a:bodyPr>
          <a:lstStyle/>
          <a:p>
            <a:pPr algn="ctr"/>
            <a:endParaRPr lang="ru-RU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2000" b="1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ИГРА   БОЧЧА </a:t>
            </a:r>
          </a:p>
          <a:p>
            <a:pPr algn="ctr">
              <a:lnSpc>
                <a:spcPct val="150000"/>
              </a:lnSpc>
            </a:pPr>
            <a:r>
              <a:rPr lang="ru-RU" sz="2000" b="1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РАЗВИВАЮЩИЙ  ВИД  СПОРТА  ДЛЯ  ИГРОКОВ  С  ДЦП</a:t>
            </a:r>
          </a:p>
          <a:p>
            <a:pPr algn="ctr"/>
            <a:endParaRPr lang="ru-RU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242" name="Picture 2" descr="https://sun9-74.userapi.com/impg/3aWSWO3vO79fwAulfk9HwpL7GPbpsiLufPFHVQ/CwX04G_cN3U.jpg?size=813x1080&amp;quality=95&amp;sign=65da996711dacffe9127a3a8dad11887&amp;type=albu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80" r="399" b="12915"/>
          <a:stretch/>
        </p:blipFill>
        <p:spPr bwMode="auto">
          <a:xfrm>
            <a:off x="0" y="2896968"/>
            <a:ext cx="3802274" cy="37791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s://sun9-54.userapi.com/impg/RxLkyYqckgR2X1ZlXC6sxz6HLXEKO3F03_XeIg/wR5Tmd5_gUs.jpg?size=720x960&amp;quality=96&amp;sign=6d1949ced5e618be2e004d6119b41246&amp;type=alb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7454" y="1694257"/>
            <a:ext cx="3405424" cy="45405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0072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Прямая соединительная линия 16"/>
          <p:cNvCxnSpPr/>
          <p:nvPr/>
        </p:nvCxnSpPr>
        <p:spPr>
          <a:xfrm>
            <a:off x="11305119" y="3872701"/>
            <a:ext cx="8875" cy="442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78" b="16417"/>
          <a:stretch/>
        </p:blipFill>
        <p:spPr>
          <a:xfrm>
            <a:off x="4541966" y="734073"/>
            <a:ext cx="2824223" cy="25989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2" name="Скругленный прямоугольник 21"/>
          <p:cNvSpPr/>
          <p:nvPr/>
        </p:nvSpPr>
        <p:spPr>
          <a:xfrm rot="16200000">
            <a:off x="1821914" y="-865999"/>
            <a:ext cx="787076" cy="3738626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НАСТОЛЬНЫЕ  ИГРЫ</a:t>
            </a:r>
            <a:endParaRPr lang="ru-RU" b="1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pic>
        <p:nvPicPr>
          <p:cNvPr id="3074" name="Picture 2" descr="F:\семинар\17605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285" y="1611226"/>
            <a:ext cx="3458522" cy="46113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98" t="-356" r="-803" b="356"/>
          <a:stretch/>
        </p:blipFill>
        <p:spPr>
          <a:xfrm>
            <a:off x="7823390" y="1255917"/>
            <a:ext cx="4045620" cy="43602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61732" y="3872701"/>
            <a:ext cx="3433058" cy="25747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206118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237336" y="1195755"/>
            <a:ext cx="2844093" cy="95589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https://sun9-44.userapi.com/impg/5g0HmTgK6tMqZnM0BAQiuZgtvwSdQULCuAWUMw/-WqaPhKkOiw.jpg?size=960x720&amp;quality=96&amp;sign=7b22f3baf57de075ff73a8c307f8e71a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02" y="672490"/>
            <a:ext cx="3556616" cy="26674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s://sun9-50.userapi.com/impg/naS6V_pCT7_ieO_YT2LmfMK-q-6KqJVo0ot6Vw/a_Vca8b1XwI.jpg?size=960x720&amp;quality=96&amp;sign=ba9feb6691dc1c639ed9a91eb387bd97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8848" y="672490"/>
            <a:ext cx="3664401" cy="27483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https://sun9-14.userapi.com/impg/OLNl3di-BTvMT4DIqXDrvaa55QXDODQDH_f6nQ/-03lrxFDNPI.jpg?size=960x720&amp;quality=96&amp;sign=5c571ddf9da85886482ee4965ef7c38d&amp;type=alb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074" y="3586820"/>
            <a:ext cx="4075231" cy="30564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https://sun9-41.userapi.com/impg/eAzGWjUCvDhqlsUA1et280HsVA2zOwXJ0AMpXQ/zvfhF2G8yMk.jpg?size=600x337&amp;quality=96&amp;sign=21ca440cb9f45bbbe875590de9a3630f&amp;type=album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7" r="7970" b="11564"/>
          <a:stretch/>
        </p:blipFill>
        <p:spPr bwMode="auto">
          <a:xfrm>
            <a:off x="5489126" y="3695665"/>
            <a:ext cx="4885899" cy="28387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3080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528549" y="887104"/>
            <a:ext cx="3753135" cy="887105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ПОСЕЩЕНИЯ НА ДОМУ</a:t>
            </a:r>
            <a:endParaRPr lang="ru-RU" b="1" dirty="0"/>
          </a:p>
        </p:txBody>
      </p:sp>
      <p:pic>
        <p:nvPicPr>
          <p:cNvPr id="13314" name="Picture 2" descr="https://sun9-9.userapi.com/impg/IA1HUvp41B5kAUCxwMTYtCmQU46_8OqL2XQXvQ/XLkSoVqd7Zs.jpg?size=960x720&amp;quality=96&amp;sign=224c5a5ecf3583c9fd871d3e5646c5ef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417" y="2417965"/>
            <a:ext cx="4170765" cy="31280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s://sun9-13.userapi.com/impg/Uzzjs5F3lU6rwL0_FkNiKcvoBNgzgE1MUWBV_w/Ufd7NMvBudo.jpg?size=960x720&amp;quality=96&amp;sign=a38eb2ab30547ce1bd34525a56694961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294" y="988360"/>
            <a:ext cx="4730324" cy="35477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9601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8586810" y="959858"/>
            <a:ext cx="3398293" cy="832513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ПОЗДРАВЛЕНИЯ НА ДОМУ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ДЕДА МОРОЗА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 descr="https://sun9-18.userapi.com/impg/vaN0Gxtml1-_NmwbxgQp5tS-vnBeXsbLfRc3Fw/8eNgSxJw-YU.jpg?size=960x720&amp;quality=96&amp;sign=d38b53ab1803e5313efed22ad4391ab3&amp;type=albu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86" r="17074"/>
          <a:stretch/>
        </p:blipFill>
        <p:spPr bwMode="auto">
          <a:xfrm>
            <a:off x="8586809" y="2745624"/>
            <a:ext cx="3214049" cy="38730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https://sun9-63.userapi.com/impg/o-RYZ8o64G1L7M0FubPnCL067RQnJxa33r_ctg/4O_TmmqeDDg.jpg?size=960x720&amp;quality=96&amp;sign=f27b0c89f4fc90dd22bf3d5951abe472&amp;type=albu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92"/>
          <a:stretch/>
        </p:blipFill>
        <p:spPr bwMode="auto">
          <a:xfrm>
            <a:off x="339002" y="767006"/>
            <a:ext cx="4483347" cy="34841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https://sun9-25.userapi.com/impg/bBky8VsVRg20YrI-J4VLDhsNCDj-vI89Qmv1Ig/gKh8QUMC24A.jpg?size=960x720&amp;quality=96&amp;sign=5b535c105f2f1d856455c2cb2e16daa8&amp;type=album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5" r="13194"/>
          <a:stretch/>
        </p:blipFill>
        <p:spPr bwMode="auto">
          <a:xfrm>
            <a:off x="5350868" y="1122170"/>
            <a:ext cx="2886626" cy="25810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988" y="4058348"/>
            <a:ext cx="3413760" cy="25603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111104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560425" y="1193747"/>
            <a:ext cx="3032566" cy="63505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ШКОЛА РОДИТЕЛЕЙ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5624" y="3234218"/>
            <a:ext cx="4467828" cy="33508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218" name="Picture 2" descr="https://sun9-21.userapi.com/impg/Tly-ZcfGIOuycgMDoTVxwiNAZflci3XGTw1rFQ/rM-VYaHw0bU.jpg?size=1280x963&amp;quality=95&amp;sign=bc9f8f8dd3be117a8a678ce3208aeb4e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283" y="591865"/>
            <a:ext cx="4172369" cy="31390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sun9-2.userapi.com/impg/-IerggnuXaYRs_VlFIAMDpFLrv3Bxnh4s3mNdw/7EmbnOp4Ob4.jpg?size=813x1080&amp;quality=95&amp;sign=14c6011d60a25a8c574d00a98836c2da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0836" y="1084565"/>
            <a:ext cx="3092591" cy="41082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8104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User\Desktop\айгуль\выставка\DSC_03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8759" y="3900697"/>
            <a:ext cx="3982054" cy="26547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9" name="Picture 3" descr="C:\Users\User\Desktop\айгуль\выставка\DSC_036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6727" y="1186323"/>
            <a:ext cx="3672466" cy="24277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sp>
        <p:nvSpPr>
          <p:cNvPr id="10" name="Скругленный прямоугольник 9"/>
          <p:cNvSpPr/>
          <p:nvPr/>
        </p:nvSpPr>
        <p:spPr>
          <a:xfrm>
            <a:off x="933231" y="528116"/>
            <a:ext cx="5021547" cy="52395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ВЗАИМОДЕЙСТВИЕ  С  ВОЛОНТЕРАМИ</a:t>
            </a:r>
            <a:endParaRPr lang="ru-RU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437" y="1208993"/>
            <a:ext cx="3573644" cy="23824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17" descr="C:\Users\Айгуль\Desktop\фотоотчет\image (1)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 cstate="print"/>
          <a:stretch>
            <a:fillRect/>
          </a:stretch>
        </p:blipFill>
        <p:spPr bwMode="auto">
          <a:xfrm>
            <a:off x="1714209" y="3900697"/>
            <a:ext cx="4044731" cy="2654702"/>
          </a:xfrm>
          <a:prstGeom prst="roundRect">
            <a:avLst>
              <a:gd name="adj" fmla="val 16667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pic>
        <p:nvPicPr>
          <p:cNvPr id="2050" name="Picture 2" descr="https://sun9-66.userapi.com/impg/s7wzasObcRu3rxaH9zDBmjs7rzH4KQnTtbD91A/M9Tnug7IceQ.jpg?size=807x605&amp;quality=95&amp;sign=0f85c7307ef40b3640be4f3fa7d7e113&amp;c_uniq_tag=suggTsiBmExAy7XX1EuXqnxMbnk3Cyv0KW2AX44ihbw&amp;type=albu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26" y="1208993"/>
            <a:ext cx="3133535" cy="23491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91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110740" y="1525989"/>
            <a:ext cx="2440185" cy="72920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ФЕСТИВАЛИ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8" descr="https://edu.tatar.ru/upload/gallery_photo/1584375.jpg"/>
          <p:cNvPicPr>
            <a:picLocks noChangeAspect="1" noChangeArrowheads="1"/>
          </p:cNvPicPr>
          <p:nvPr/>
        </p:nvPicPr>
        <p:blipFill>
          <a:blip r:embed="rId2" cstate="print"/>
          <a:srcRect t="14566" b="19886"/>
          <a:stretch>
            <a:fillRect/>
          </a:stretch>
        </p:blipFill>
        <p:spPr bwMode="auto">
          <a:xfrm>
            <a:off x="6021427" y="3781021"/>
            <a:ext cx="3354585" cy="28365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3" descr="C:\Users\1\Desktop\15843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81235" y="784136"/>
            <a:ext cx="4816528" cy="27052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14" descr="C:\Users\Айгуль\Desktop\инва\ARBM24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4561" y="784136"/>
            <a:ext cx="3305869" cy="27917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2" descr="C:\Users\User\Desktop\айгуль\9 декабря День Инвалидов\DSC_043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9" r="4671" b="20400"/>
          <a:stretch>
            <a:fillRect/>
          </a:stretch>
        </p:blipFill>
        <p:spPr bwMode="auto">
          <a:xfrm>
            <a:off x="754425" y="3881432"/>
            <a:ext cx="4390779" cy="27360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9328" y="600502"/>
            <a:ext cx="4435522" cy="80521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АКЦИЯ «ДОБРЫЙ КВАНТУМ»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sun9-67.userapi.com/impg/spTLwBC4TBlQTsWMTY67rQUq37GR40wrTiWq0Q/N9lpUDFAJWQ.jpg?size=960x720&amp;quality=96&amp;sign=728b9927be64581d2a0c6a6a0aca4afa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51" y="1501256"/>
            <a:ext cx="4102526" cy="30768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un9-31.userapi.com/impg/XjxD0ltihiT-ZfVayGAp7hAJJMeIgC_yl_bZtA/gnHxpY2TtCk.jpg?size=960x720&amp;quality=96&amp;sign=4fb342835805ab48c2751dce2a708305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1549" y="2138593"/>
            <a:ext cx="4102526" cy="30768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sun9-17.userapi.com/impg/SVMy4-YD6xbKlvWQRx5YANW2s7efRS9bCUySZA/NR6WTxmJp0Q.jpg?size=960x720&amp;quality=96&amp;sign=e384257499d1c3c9765db8f9552019e6&amp;type=alb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2881" y="3424237"/>
            <a:ext cx="4086119" cy="30645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7869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кругленный прямоугольник 12"/>
          <p:cNvSpPr/>
          <p:nvPr/>
        </p:nvSpPr>
        <p:spPr>
          <a:xfrm>
            <a:off x="4018768" y="890339"/>
            <a:ext cx="4210832" cy="1377388"/>
          </a:xfrm>
          <a:prstGeom prst="roundRect">
            <a:avLst>
              <a:gd name="adj" fmla="val 25363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b="1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БЛАГОТВОРИТЕЛЬНЫЕ ЯРМАРКИ</a:t>
            </a:r>
            <a:endParaRPr lang="ru-RU" b="1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9793" y="2781465"/>
            <a:ext cx="4017391" cy="27595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194" name="Picture 2" descr="https://sun9-15.userapi.com/impg/3nfaU8jDTlhY13-jmqfXvU2YCHO64vQ5Fd4juA/MnwN4JK_fWU.jpg?size=828x552&amp;quality=95&amp;sign=acb035212714ba6eaa0be2d103c2fdb1&amp;type=albu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66" r="9489"/>
          <a:stretch/>
        </p:blipFill>
        <p:spPr bwMode="auto">
          <a:xfrm>
            <a:off x="477670" y="583044"/>
            <a:ext cx="3217480" cy="31066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s://sun9-18.userapi.com/impg/86zUX_N3lbnLHIoX3XV3gYsdEd-XN182P-77pw/UF8llENCwBk.jpg?size=720x960&amp;quality=96&amp;sign=1fd8df55ff6b71877cd360f838aa248a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5632" y="985873"/>
            <a:ext cx="3364204" cy="38862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sun9-14.userapi.com/impg/EwukTj1ZwYJXNS6YbDeq1mI4p5rJOraA9hjs8g/9PDbdDaXD3I.jpg?size=604x453&amp;quality=95&amp;sign=e22f89a06141185e5a32e3c1113db281&amp;c_uniq_tag=1gwKyklp8_6DnDCY4UT3YvmvZknAMG_IRxUx0XVF3jY&amp;type=albu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888" y="3827938"/>
            <a:ext cx="3911458" cy="29335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0434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436728" y="782186"/>
            <a:ext cx="1132004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ahoma" pitchFamily="-105" charset="0"/>
                <a:cs typeface="Tahoma" pitchFamily="-105" charset="0"/>
              </a:rPr>
              <a:t>           </a:t>
            </a:r>
          </a:p>
          <a:p>
            <a:pPr>
              <a:defRPr/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 ПРОЕКТА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Социальная адаптация детей с ОВЗ и детей-инвалидов посредством включения в разнообразные виды деятельности.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36728" y="2361235"/>
            <a:ext cx="1108008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1050" b="1" dirty="0" smtClean="0">
              <a:solidFill>
                <a:schemeClr val="accent2">
                  <a:lumMod val="75000"/>
                </a:schemeClr>
              </a:solidFill>
              <a:latin typeface="Tahoma" pitchFamily="-105" charset="0"/>
              <a:cs typeface="Tahoma" pitchFamily="-105" charset="0"/>
            </a:endParaRPr>
          </a:p>
          <a:p>
            <a:pPr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ЗАДАЧИ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defRPr/>
            </a:pPr>
            <a:endParaRPr lang="ru-RU" b="1" dirty="0" smtClean="0">
              <a:solidFill>
                <a:schemeClr val="accent2">
                  <a:lumMod val="75000"/>
                </a:schemeClr>
              </a:solidFill>
              <a:latin typeface="Tahoma" pitchFamily="-105" charset="0"/>
              <a:cs typeface="Tahoma" pitchFamily="-105" charset="0"/>
            </a:endParaRPr>
          </a:p>
          <a:p>
            <a:pPr algn="ctr">
              <a:defRPr/>
            </a:pPr>
            <a:r>
              <a:rPr lang="ru-RU" sz="20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- обеспечить </a:t>
            </a:r>
            <a:r>
              <a:rPr lang="ru-RU" sz="2000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охват детей-инвалидов, детей с </a:t>
            </a:r>
            <a:r>
              <a:rPr lang="ru-RU" sz="20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ОВЗ качественным </a:t>
            </a:r>
            <a:r>
              <a:rPr lang="ru-RU" sz="2000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и </a:t>
            </a:r>
            <a:r>
              <a:rPr lang="ru-RU" sz="20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доступным </a:t>
            </a:r>
            <a:r>
              <a:rPr lang="ru-RU" sz="2000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дополнительным образованием в соответствии с их психофизическими возможностями;</a:t>
            </a:r>
          </a:p>
          <a:p>
            <a:pPr algn="ctr">
              <a:defRPr/>
            </a:pPr>
            <a:endParaRPr lang="ru-RU" sz="2000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0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- предоставить </a:t>
            </a:r>
            <a:r>
              <a:rPr lang="ru-RU" sz="2000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возможность для реализации творческого потенциала детей с </a:t>
            </a:r>
            <a:r>
              <a:rPr lang="ru-RU" sz="20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ОВЗ в</a:t>
            </a:r>
            <a:r>
              <a:rPr lang="ru-RU" sz="2000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 общественной жизни в условиях учреждения дополнительного образования;</a:t>
            </a:r>
          </a:p>
          <a:p>
            <a:pPr algn="ctr">
              <a:defRPr/>
            </a:pPr>
            <a:endParaRPr lang="ru-RU" sz="2000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0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- создание </a:t>
            </a:r>
            <a:r>
              <a:rPr lang="ru-RU" sz="2000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оптимальных условий для выявления </a:t>
            </a:r>
            <a:r>
              <a:rPr lang="ru-RU" sz="2000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выраженных </a:t>
            </a:r>
            <a:r>
              <a:rPr lang="ru-RU" sz="2000" dirty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способностей к определенным видам творчества, склонностей и интересов к определенным видам труда.</a:t>
            </a:r>
          </a:p>
        </p:txBody>
      </p:sp>
    </p:spTree>
    <p:extLst>
      <p:ext uri="{BB962C8B-B14F-4D97-AF65-F5344CB8AC3E}">
        <p14:creationId xmlns:p14="http://schemas.microsoft.com/office/powerpoint/2010/main" val="11747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un9-3.userapi.com/impg/pvIDVqP-i6bHsm27plXcixoXMo8YeYL3nZEY8Q/oKMm31jFPqA.jpg?size=604x455&amp;quality=95&amp;sign=1c8c1d923a22839cc997848ead5dd211&amp;c_uniq_tag=cjAzx17OP2P2rpYM5yacjV-dbo0-rLaUhiKHytw9M5M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1492" y="2059604"/>
            <a:ext cx="5149764" cy="38793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6086901" y="1105468"/>
            <a:ext cx="5172502" cy="43672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ЛЕЧЕБНАЯ ФИЗИЧЕСКАЯ КУЛЬТУРА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702"/>
          <a:stretch/>
        </p:blipFill>
        <p:spPr>
          <a:xfrm>
            <a:off x="1226136" y="763213"/>
            <a:ext cx="3960011" cy="259278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8" descr="https://sun9-54.userapi.com/impg/7OmolQXKeei3wNyvKvg2zemQMmv3YiInzKp9Ug/gMNOCxfszzs.jpg?size=960x720&amp;quality=96&amp;sign=043402a6aae59fa2462fbd6d3254fb08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267" y="3614533"/>
            <a:ext cx="3801880" cy="28514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81715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un9-37.userapi.com/impg/qIiLYeMU1wZA_4sk72CBCo4l4C2P6XrgfjlR_w/DWODQbpTnLM.jpg?size=1280x907&amp;quality=95&amp;sign=5fe5013393bc339f9d214680179c56b8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18" y="1919655"/>
            <a:ext cx="5746185" cy="40717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736979" y="928048"/>
            <a:ext cx="3862317" cy="62324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ПОЧУВСТВУЙ ВОДУ</a:t>
            </a:r>
            <a:endParaRPr lang="ru-RU" dirty="0"/>
          </a:p>
        </p:txBody>
      </p:sp>
      <p:pic>
        <p:nvPicPr>
          <p:cNvPr id="2052" name="Picture 4" descr="https://sun9-54.userapi.com/impg/hASTjrKRWxbVMcipbxzvkhzZs3gbl47NswL7Og/JSqZY84XTQI.jpg?size=813x1080&amp;quality=95&amp;sign=ac2e7afe98e7c67b49117afbfbc3b4e8&amp;type=albu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063"/>
          <a:stretch/>
        </p:blipFill>
        <p:spPr bwMode="auto">
          <a:xfrm>
            <a:off x="6802035" y="1919655"/>
            <a:ext cx="4870095" cy="40717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70108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859809" y="818866"/>
            <a:ext cx="4544704" cy="65509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ПОЧУВСТВУЙ ВОДУ</a:t>
            </a:r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745707" y="5527343"/>
            <a:ext cx="5704765" cy="69603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СЕМЕЙНОЕ ПЛАВАНИЕ «РОДИТЕЛИ + ДЕТИ»</a:t>
            </a:r>
            <a:endParaRPr lang="ru-RU" dirty="0"/>
          </a:p>
        </p:txBody>
      </p:sp>
      <p:pic>
        <p:nvPicPr>
          <p:cNvPr id="4" name="Picture 6" descr="https://sun9-37.userapi.com/impg/9HCdfxBzKG6boXXSciIvHYZkpl7W1v5UA30zHg/3naS-g93M14.jpg?size=780x1040&amp;quality=95&amp;sign=8826b31290cc0ef16fa6d08dfdffd7a0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229" y="1946951"/>
            <a:ext cx="3330054" cy="44400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750" y="1711349"/>
            <a:ext cx="2870939" cy="38159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6" name="Picture 2" descr="https://sun9-55.userapi.com/impg/Na6NDVP9Cz76pLLQu50uRm2KmfyAg6ABH6ZQqA/DfkyTfiBxZI.jpg?size=424x432&amp;quality=95&amp;sign=a1621ea51336b79730c5c80d468c4050&amp;type=alb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1993" y="1282889"/>
            <a:ext cx="3288479" cy="33505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77302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723331" y="791570"/>
            <a:ext cx="4080681" cy="58685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ПОЧУВСТВУЙ ВОДУ</a:t>
            </a:r>
            <a:endParaRPr lang="ru-RU" dirty="0"/>
          </a:p>
        </p:txBody>
      </p:sp>
      <p:pic>
        <p:nvPicPr>
          <p:cNvPr id="1026" name="Picture 2" descr="https://sun9-29.userapi.com/impg/h5OfSL4k-5ACOTEa6_GvtyoV7bir0H0IPLZ_9g/09XaY9Ic7q0.jpg?size=1280x1280&amp;quality=95&amp;sign=694ed313f482fb6d7623dd34087ad086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752" y="1758475"/>
            <a:ext cx="4663884" cy="46638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52.userapi.com/impg/L1fiA-vohAu60uO_A2CWGgMooVSJ9d3sBacIwg/VJLicWyvXEE.jpg?size=1280x963&amp;quality=95&amp;sign=806dabdddee0e9f91c3b79452a5793f8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3337" y="1978926"/>
            <a:ext cx="5171600" cy="38908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40796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un9-3.userapi.com/impg/uyJIfDq5xmgAQVFYG4OlHWjRkMwHNuCnwfTdcw/sKBaiZSyGqY.jpg?size=990x1080&amp;quality=95&amp;sign=d6883523a354d154644127901ba80e92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07" y="1853948"/>
            <a:ext cx="4157118" cy="45350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173707" y="641445"/>
            <a:ext cx="4258102" cy="70968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ПОЧУВСТВУЙ ВОДУ</a:t>
            </a:r>
            <a:endParaRPr lang="ru-RU" dirty="0"/>
          </a:p>
        </p:txBody>
      </p:sp>
      <p:pic>
        <p:nvPicPr>
          <p:cNvPr id="3076" name="Picture 4" descr="https://sun9-44.userapi.com/impg/9YqZIvawt3Vg0fwxGmgRhmIOKifxJkJp2iqhNg/drsH71iqdLU.jpg?size=780x1040&amp;quality=95&amp;sign=8dfb9fcd5f367d42fc333707172b96d9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613" y="1173706"/>
            <a:ext cx="3911459" cy="52152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0019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un9-86.userapi.com/s/v1/ig2/MorhhASkwEs07zHhqqB3y4EC1INoCRCa86dM-5RCA56yHYWiPgbLqY_rwpL1tvX0WA24V_i8ilybsp4P76qhDfWK.jpg?quality=95&amp;as=32x24,48x36,72x54,108x81,160x120,240x181,360x271,480x361,540x406,640x482,720x542,1080x813,1280x963,1440x1084,2560x1927&amp;from=bu&amp;u=b5118KZie34VawpASubuyN3NhY8-heUQxq2NkxhZYUw&amp;cs=64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029" y="3414713"/>
            <a:ext cx="4348242" cy="32747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un9-32.userapi.com/s/v1/ig2/9TlWXykVU2stQD3Jc-QC3qG9yYDGgBZx-zNliqZao6_a2f8PWTXTg9CbwHceR7qXAHYtFuz_51PAAjtGxyHTzaFs.jpg?quality=95&amp;as=32x24,48x36,72x54,108x81,160x120,240x181,360x271,480x361,540x406,640x482,720x542,1080x813,1280x963,1440x1084,2560x1927&amp;from=bu&amp;u=tzLclddRsY9bb88LyCwfMy2QCLYWdiXaAa7vvD9VRD8&amp;cs=640x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t="24620" r="6458" b="19986"/>
          <a:stretch/>
        </p:blipFill>
        <p:spPr bwMode="auto">
          <a:xfrm>
            <a:off x="6500812" y="871538"/>
            <a:ext cx="4686300" cy="25431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sun9-62.userapi.com/s/v1/ig2/gEXa8Q2HruFbegWaZrHrjf0w3Ddax2YJWWUIVpx8W_nnc7sBXZXPGGjY3ZDhhAbu7PvsTtuLzUEjHT_O_BEMtHA8.jpg?quality=95&amp;as=32x43,48x64,72x96,108x143,160x213,240x319,360x478,480x638,540x717,640x850,720x957,1080x1435,1280x1700,1440x1913,1927x2560&amp;from=bu&amp;u=S_M1fLgy04Ik-ytDQ8C9Ax7IPQlhch2q5_gStDW6i5c&amp;cs=1080x0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069"/>
          <a:stretch/>
        </p:blipFill>
        <p:spPr bwMode="auto">
          <a:xfrm>
            <a:off x="598487" y="2832611"/>
            <a:ext cx="3616325" cy="3453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114425" y="1428750"/>
            <a:ext cx="3757613" cy="87153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ПОЧУВСТВУЙ ВОДУ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0714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465826" y="1028979"/>
            <a:ext cx="3797976" cy="61414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ЭКОЛОГИЯ  В  ТВОРЧЕСТВЕ</a:t>
            </a:r>
            <a:endParaRPr lang="ru-RU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174" name="Picture 6" descr="https://sun9-2.userapi.com/impg/JkpN8OryALmVdN5DW7CNptfrmBBBTrDTpHMqWA/outfDgPcgi4.jpg?size=1280x963&amp;quality=95&amp;sign=2cf1aaefa36eb645dc768e7545b7822d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3051" y="879794"/>
            <a:ext cx="3490763" cy="26262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s://sun9-1.userapi.com/impg/26sq5duRDsIjezReZ95TQwci5N8LZiy3wcM4UA/d_Yyiozm96c.jpg?size=1280x963&amp;quality=95&amp;sign=67744ad0e7195248c8ef0442909155c2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160" y="2408442"/>
            <a:ext cx="4094556" cy="30805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Admin\Desktop\фото семинар\d763bf55-b859-4148-85dc-ee87dd2210d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71129" y="3843197"/>
            <a:ext cx="3650104" cy="26481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2" descr="C:\Users\Admin\Desktop\фото семинар\PHOTO-2020-12-03-15-35-4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49546" y="1063484"/>
            <a:ext cx="3203813" cy="42717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79705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un9-28.userapi.com/s/v1/ig2/DxB274-Oe1HFmgvRmK_eKEH6B2dcwyvcsQ1rEa12v1ojpIgW3rJ7py1PCMOdTmTTPczwqHQ21kuDHy7Yj5Yhs5rT.jpg?quality=95&amp;as=32x24,48x36,72x54,108x81,160x120,240x181,360x271,480x361,540x406,640x482,720x542,1080x813,1280x963,1440x1084,2560x1927&amp;from=bu&amp;u=xgs2beUsPG_HUAq1zWcUi4R-UymxlgVKGc8Fb5L2QKI&amp;cs=64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2513012"/>
            <a:ext cx="5130800" cy="38641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un9-4.userapi.com/s/v1/ig2/lCufhBIz_3ufP5QkQmG5eNfuWH6X7Ie2u7QgUx-R9dEhn5h1BxrGoUtqqb9LbxsrQbAuaGA7n5bHU9g_49W3XLLd.jpg?quality=95&amp;as=32x24,48x36,72x54,108x81,160x120,240x181,360x271,480x361,540x406,640x482,720x542,1080x813,1280x963,1440x1084,2560x1927&amp;from=bu&amp;u=noAAeXUlx1qsALM3CQcI8lWRSvYBglGApeEeYuRej6w&amp;cs=640x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500" y="1570572"/>
            <a:ext cx="4787901" cy="36058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443038" y="1085850"/>
            <a:ext cx="3871912" cy="67151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ЭКОЛОГИЯ В ТВОРЧЕСТВЕ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253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5136479" y="1343236"/>
            <a:ext cx="3778039" cy="649337"/>
          </a:xfrm>
          <a:prstGeom prst="roundRect">
            <a:avLst>
              <a:gd name="adj" fmla="val 25074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ЭКОЛОГИЯ В ТВОРЧЕСТВЕ</a:t>
            </a:r>
            <a:endParaRPr lang="ru-RU" dirty="0"/>
          </a:p>
        </p:txBody>
      </p:sp>
      <p:pic>
        <p:nvPicPr>
          <p:cNvPr id="3" name="Picture 6" descr="https://sun9-5.userapi.com/impg/OypPAiR-DF2gnKtiA2bxKDrjeBl7yQmBTi48Eg/-X2ETdv3_aw.jpg?size=960x720&amp;quality=96&amp;sign=e2b5b2f37e087bb548aadafe56345a29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148" y="992337"/>
            <a:ext cx="4177640" cy="31332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" descr="https://sun9-54.userapi.com/impg/eCjnrBJO1k4ZzdDmCsmAhB0JDTVq1WcGbQYDIQ/M1cbTzzwrkQ.jpg?size=1280x963&amp;quality=95&amp;sign=577dc49556f505d0978f624a347e6084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0430" y="3086709"/>
            <a:ext cx="4002089" cy="30109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https://sun9-11.userapi.com/impg/9fkXnqT1EhJGFdbqhpNcOr_JCm9a-lH_bpynPg/XOGB0_xrAoU.jpg?size=720x960&amp;quality=96&amp;sign=88ec3c39edfd552b7488685ff28e6a9e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3814" y="954016"/>
            <a:ext cx="2344002" cy="31253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5544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64024" y="668740"/>
            <a:ext cx="3466531" cy="70968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ЭКОЛОГИЯ В ТВОРЧЕСТВЕ</a:t>
            </a:r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722819" y="5554639"/>
            <a:ext cx="5008730" cy="77792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ФОРМИРОВАНИЕ БЕРЕЖНОГО ОТНОШЕНИЯ К ПРИРОДЕ В ИГРОВОЙ ФОРМЕ</a:t>
            </a:r>
            <a:endParaRPr lang="ru-RU" sz="1600" dirty="0"/>
          </a:p>
        </p:txBody>
      </p:sp>
      <p:pic>
        <p:nvPicPr>
          <p:cNvPr id="5" name="Picture 4" descr="https://sun9-6.userapi.com/impg/nB87AXuxn1ziFv4VKKJ21RRCLWqVL-6V9Idcpw/kzR_t9LBhWo.jpg?size=1280x963&amp;quality=95&amp;sign=d5e19a6f3e7f40fef92450cb58178257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41" y="1573880"/>
            <a:ext cx="3171731" cy="23862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s://sun9-62.userapi.com/impg/bZvDLq_cipyyFsifu_w_phhoN1HlAQwgi3fZLw/i3llxMHxZ8w.jpg?size=1280x963&amp;quality=95&amp;sign=71ee517b52f6785c0f4792a4039d1292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7164" y="832358"/>
            <a:ext cx="3420138" cy="25731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https://sun9-6.userapi.com/impg/JkpN8OryALmVdN5DW7CNptfrmBBBTrDTpHMqWA/outfDgPcgi4.jpg?size=1280x963&amp;quality=95&amp;sign=2cf1aaefa36eb645dc768e7545b7822d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4359" y="2707891"/>
            <a:ext cx="3237190" cy="24354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sun9-25.userapi.com/s/v1/ig2/3rSfq13OxOzXbg1MsDv-AupHu8H5EODkbNuHuFj-J362ywAZXqPRJ1xOphvOCWY4BPM2yzKz4s83-UUWMJV0dmRH.jpg?quality=95&amp;as=32x24,48x36,72x54,108x81,160x120,240x181,360x271,480x361,540x406,640x482,720x542,1080x813,1280x963,1440x1084,2560x1927&amp;from=bu&amp;u=mMKzO7vJao5xfMBUPRHvhekk-_vJ9iBnVAvb1WcxYqg&amp;cs=604x45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5802" y="4155568"/>
            <a:ext cx="3401431" cy="2561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43803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47250" y="2094932"/>
            <a:ext cx="2734845" cy="139207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ТВОРЧЕСКИЕ МАСТЕРСКИЕ 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(ДЕТИ)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(ДЕТИ+РОДИТЕЛИ)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534575" y="3766024"/>
            <a:ext cx="2921677" cy="137842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ВСТРЕЧИ С ИНТЕРЕСНЫМИ ЛЮДЬМИ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282896" y="2181942"/>
            <a:ext cx="2670834" cy="130506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ИНДИВИДУАЛЬНЫЕ 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  ГРУППОВЫЕ ЗАНЯТИЯ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551608" y="3727048"/>
            <a:ext cx="2911906" cy="137738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ТРЕНИНГОВЫЕ ЗАНЯТИЯ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28233" y="5057204"/>
            <a:ext cx="2470243" cy="135112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КУЛЬТУРНЫЕ МЕРОПРИЯТИЯ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022376" y="313899"/>
            <a:ext cx="81887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016155" y="847873"/>
            <a:ext cx="5506006" cy="69603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РЕАЛИЗАЦИЯ ПРОЕКТА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Прямая со стрелкой 24"/>
          <p:cNvCxnSpPr>
            <a:stCxn id="13" idx="2"/>
            <a:endCxn id="6" idx="0"/>
          </p:cNvCxnSpPr>
          <p:nvPr/>
        </p:nvCxnSpPr>
        <p:spPr>
          <a:xfrm rot="5400000">
            <a:off x="3271228" y="1268094"/>
            <a:ext cx="2222116" cy="27737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7206018" y="1542197"/>
            <a:ext cx="0" cy="409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 стрелкой 80"/>
          <p:cNvCxnSpPr>
            <a:stCxn id="13" idx="2"/>
            <a:endCxn id="10" idx="0"/>
          </p:cNvCxnSpPr>
          <p:nvPr/>
        </p:nvCxnSpPr>
        <p:spPr>
          <a:xfrm rot="16200000" flipH="1">
            <a:off x="4059608" y="3253457"/>
            <a:ext cx="3513296" cy="941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 стрелкой 94"/>
          <p:cNvCxnSpPr>
            <a:stCxn id="13" idx="2"/>
          </p:cNvCxnSpPr>
          <p:nvPr/>
        </p:nvCxnSpPr>
        <p:spPr>
          <a:xfrm flipH="1">
            <a:off x="1428614" y="1543908"/>
            <a:ext cx="4340544" cy="4981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 стрелкой 101"/>
          <p:cNvCxnSpPr>
            <a:stCxn id="13" idx="2"/>
            <a:endCxn id="9" idx="0"/>
          </p:cNvCxnSpPr>
          <p:nvPr/>
        </p:nvCxnSpPr>
        <p:spPr>
          <a:xfrm rot="16200000" flipH="1">
            <a:off x="6296789" y="1016276"/>
            <a:ext cx="2183140" cy="32384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 стрелкой 105"/>
          <p:cNvCxnSpPr>
            <a:stCxn id="13" idx="2"/>
            <a:endCxn id="8" idx="0"/>
          </p:cNvCxnSpPr>
          <p:nvPr/>
        </p:nvCxnSpPr>
        <p:spPr>
          <a:xfrm>
            <a:off x="5769158" y="1543908"/>
            <a:ext cx="4849155" cy="6380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2378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sun9-79.userapi.com/impg/2ZYly_--FOZ8e1Cygnn3J7v4owBvij_zGU5yig/thdwM9dC_Zg.jpg?size=1280x964&amp;quality=95&amp;sign=7fa89b61ee0602a580780c7f0d508629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3719" y="750626"/>
            <a:ext cx="4475115" cy="33703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968991" y="873457"/>
            <a:ext cx="3698543" cy="57320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ИГРА «КТО НАСЛЕДИЛ?»</a:t>
            </a:r>
            <a:endParaRPr lang="ru-RU" dirty="0"/>
          </a:p>
        </p:txBody>
      </p:sp>
      <p:pic>
        <p:nvPicPr>
          <p:cNvPr id="8" name="Picture 4" descr="https://sun9-22.userapi.com/impg/zo8W3zKKwtCcHHWG2YXcWuztt1CUm15CPK7XkA/ggfy1UNpqe0.jpg?size=1280x964&amp;quality=95&amp;sign=b684a63986d75c5fba274a31f56c0915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2721" y="1979776"/>
            <a:ext cx="3766784" cy="28368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s://downloader.disk.yandex.ru/preview/d708d08bfbd156fd9a476372f9c411354eaf11b8a9c718ed956358cc166702e4/674475e5/Upt_mp3McxSaGihxlmyJ8FsjcJbrNqST8g4Gpeo5O6yaq7rHDhLf8xBAsLoeMye49k46DluiRGy5SD0y_T6CQA%3D%3D?uid=0&amp;filename=2024-10-29%2014-09-03_1730200344.JPG&amp;disposition=inline&amp;hash=&amp;limit=0&amp;content_type=image%2Fjpeg&amp;owner_uid=0&amp;tknv=v2&amp;size=1366x65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175"/>
          <a:stretch/>
        </p:blipFill>
        <p:spPr bwMode="auto">
          <a:xfrm>
            <a:off x="381646" y="3603265"/>
            <a:ext cx="4463798" cy="28361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5891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68489" y="1075220"/>
            <a:ext cx="4026089" cy="559559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ЭКОЛОГИЯ В ТВОРЧЕСТВЕ</a:t>
            </a:r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773003" y="5471352"/>
            <a:ext cx="4804012" cy="61415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РАБОТА С БРОСОВЫМ МАТЕРИАЛОМ</a:t>
            </a:r>
            <a:endParaRPr lang="ru-RU" dirty="0"/>
          </a:p>
        </p:txBody>
      </p:sp>
      <p:pic>
        <p:nvPicPr>
          <p:cNvPr id="9" name="Picture 2" descr="https://sun9-71.userapi.com/impg/GafsjM5yUTM4PxS24_xPn6qV2RiOT7wuu2eUZQ/wM2QbZWoNU4.jpg?size=1280x963&amp;quality=95&amp;sign=64281b289b3c37b58ced3fc7844969dc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5486" y="1689370"/>
            <a:ext cx="3815447" cy="28705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https://sun9-25.userapi.com/impg/MHkU8Gz4r2BeRk6FcWWib3drZ8qriyu_cLmGHA/HaFHcbQWQT8.jpg?size=810x1080&amp;quality=95&amp;sign=6a280ce39d56e5acaea45ad79ad68e74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1841" y="723331"/>
            <a:ext cx="3285234" cy="38365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https://sun9-47.userapi.com/impg/-LZ60udpZ1GBb346bOQSouEKXKEEzUEUGt2P0A/7j0PoRqfjqo.jpg?size=1280x963&amp;quality=95&amp;sign=2dcc17b1ea52c0586c33021d0290ceb8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189" y="2641614"/>
            <a:ext cx="4169389" cy="31368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0629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un9-61.userapi.com/s/v1/ig2/zalbSPKaa1vT-ENF8kCv0nhZ_yrO123NLUCumby97K0Ii087oOpJbFnp4FS-zr_2LqRYnq6OLQV9tDezT8CjP6Sh.jpg?quality=95&amp;as=32x24,48x36,72x54,108x81,160x120,240x181,360x271,480x361,540x406,640x482,720x542,1080x813,1280x963,1440x1084,1600x1204&amp;from=bu&amp;u=GbPtwWGYGlFfcdP19dOgljndho6EVC6CuJaT2ukS6gw&amp;cs=64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201" y="1290667"/>
            <a:ext cx="4816475" cy="36274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sun9-34.userapi.com/s/v1/ig2/CnbppHPuQYkxLtULYycVGaNcz5ACgnitjTKDdTG6M6-4C6y_2Zs4WFZTPESc5caU4irTlNks--_qtOUBrP2J2gKC.jpg?quality=95&amp;as=32x24,48x36,72x54,108x81,160x120,240x181,360x271,480x361,540x406,640x482,720x542,1080x813,1280x963,1440x1084,1600x1204&amp;from=bu&amp;u=ZimTROhwqvuMTQcdUB4BfzRaHRt3QiBH70YH82a19Gk&amp;cs=640x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" y="2623949"/>
            <a:ext cx="4886325" cy="36800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028700" y="1290667"/>
            <a:ext cx="4214813" cy="80959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ЭКОЛОГИЯ В ТВОРЧЕСТВЕ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711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96035" y="696035"/>
            <a:ext cx="3575713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dirty="0" smtClean="0"/>
              <a:t>АКЦИЯ «ЧАЙ ПОБЕДЫ»</a:t>
            </a:r>
            <a:endParaRPr lang="ru-RU" sz="2000" dirty="0"/>
          </a:p>
        </p:txBody>
      </p:sp>
      <p:pic>
        <p:nvPicPr>
          <p:cNvPr id="1028" name="Picture 4" descr="https://sun9-1.userapi.com/impg/2Mgdz_RkPfa3UJllvA-J02du4YYEWIPKyK0pTg/wSfm5hhOvxE.jpg?size=604x453&amp;quality=95&amp;sign=46471eb42c115509016451544d284c7b&amp;c_uniq_tag=qlqaBovmjRqpGeWbPQWLsrKYjTK94PoK11goeO4MWn4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021" y="2220525"/>
            <a:ext cx="5227955" cy="39209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un9-10.userapi.com/impg/vzUnFSbl3zQHca4-Vbbg5xLEUpvycnYGahksRQ/2FbhCkf_3uo.jpg?size=604x455&amp;quality=95&amp;sign=904c540c083cd62a7f0af9d5a0acc927&amp;c_uniq_tag=661dd3sp7zmkyc5ml4Qhp965HWIxXDNLS4iZpnED65w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5633" y="746105"/>
            <a:ext cx="3513846" cy="26470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sun9-31.userapi.com/impg/ZQJHsuwS4JidlkTb1TRcOrYMgtP7WkSkHjmfxA/1303TjZTQDE.jpg?size=1280x963&amp;quality=95&amp;sign=d8c457f7da0c03a6c9b206dc5705fd0c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914" y="3597840"/>
            <a:ext cx="3979697" cy="29941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2058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900752" y="1023582"/>
            <a:ext cx="5145206" cy="75062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АКЦИЯ «ЧАЙ ПОБЕДЫ»</a:t>
            </a:r>
            <a:endParaRPr lang="ru-RU" dirty="0"/>
          </a:p>
        </p:txBody>
      </p:sp>
      <p:pic>
        <p:nvPicPr>
          <p:cNvPr id="2050" name="Picture 2" descr="https://sun9-76.userapi.com/impg/r90pUrSBqVMweS3ceHr0zoVyx6LwA3BVfgFqEw/GxyX_WYu1IY.jpg?size=1280x963&amp;quality=95&amp;sign=5dc27c63f6d1b1e83310fc1d628903d9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054" y="2383166"/>
            <a:ext cx="4868602" cy="36628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sun9-53.userapi.com/impg/mEO-Nxo48jiUa9HDF9ILmo9vJdixSv0ODd1J_A/LKNfi-UfPQg.jpg?size=1280x963&amp;quality=95&amp;sign=571be9c553bd842c07c1d7b363111b00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9208" y="1774209"/>
            <a:ext cx="4988684" cy="37532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5276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631253" y="1201004"/>
            <a:ext cx="4531057" cy="70968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АКЦИЯ «ЧАЙ ПОБЕДЫ»</a:t>
            </a:r>
            <a:endParaRPr lang="ru-RU" dirty="0"/>
          </a:p>
        </p:txBody>
      </p:sp>
      <p:pic>
        <p:nvPicPr>
          <p:cNvPr id="8194" name="Picture 2" descr="https://sun9-26.userapi.com/impg/5pM7yNZYQ-fS00PKDHJfNNImCyfpriHXSVhyBA/UHSMDavWRqQ.jpg?size=1280x963&amp;quality=95&amp;sign=98301b9d2d4d1c0fab72819dc811cb67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2633" y="880280"/>
            <a:ext cx="4589597" cy="34529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https://sun9-33.userapi.com/impg/nOtgPXDv-vV3KnkOx0S-GdiA6xoiz6y9GkI-Kg/xwJVkuy5LKs.jpg?size=1280x963&amp;quality=95&amp;sign=d2396b6d4dec68dfa47f7170c4c75b0d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0751" y="2763091"/>
            <a:ext cx="4872251" cy="36656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9620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9-16.userapi.com/s/v1/ig2/x3ygbBfim6bBC5McB-A7R5fY9iS7M4tOWyc4nfNk1lze15r_HvuW9VHnfn6snY_U-v3HwRP943jaOpouqXjUAQPm.jpg?quality=95&amp;crop=0,0,2560,1927&amp;as=32x24,48x36,72x54,108x81,160x120,240x181,360x271,480x361,540x406,640x482,720x542,1080x813,1280x963,1440x1084,2560x1927&amp;from=bu&amp;u=ybwnWDarTrCIyIlWAx8zc65JCVEUPFct1QCjvanBDcQ&amp;cs=64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461" y="2192029"/>
            <a:ext cx="5459827" cy="41119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2.userapi.com/s/v1/ig2/2B2WtsjZ58GPet_NBiu8duiYN4L8qtwD7U-dmrEhixSbPn6cxxMjun34kNa7al5v6gcP_CfDZEVJcq1_ylYFBrel.jpg?quality=95&amp;as=32x24,48x36,72x54,108x81,160x120,240x181,360x271,480x361,540x406,640x482,720x542,1080x813,1280x963,1440x1084,2560x1927&amp;from=bu&amp;u=jMPUKo8_RohWpPJMAuZGzsgjLpWc_htQvRe6u1lg9dU&amp;cs=640x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1622" y="2192029"/>
            <a:ext cx="5459828" cy="41119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200150" y="1085850"/>
            <a:ext cx="3943350" cy="81438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cs typeface="Times New Roman" panose="02020603050405020304" pitchFamily="18" charset="0"/>
              </a:rPr>
              <a:t>АКЦИЯ «ЧАЙ ПОБЕДЫ»</a:t>
            </a:r>
            <a:endParaRPr lang="ru-RU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3850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48335" y="3562065"/>
            <a:ext cx="104436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hlinkClick r:id="rId2"/>
              </a:rPr>
              <a:t>https://</a:t>
            </a:r>
            <a:r>
              <a:rPr lang="en-US" sz="4000" dirty="0" smtClean="0">
                <a:hlinkClick r:id="rId2"/>
              </a:rPr>
              <a:t>vk.com/public207193254</a:t>
            </a:r>
            <a:r>
              <a:rPr lang="ru-RU" sz="4000" dirty="0" smtClean="0"/>
              <a:t>  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4733908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49660" y="1909824"/>
            <a:ext cx="7442521" cy="223391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Спасибо за внимание!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228038" y="553409"/>
            <a:ext cx="4889872" cy="68767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ЗАНЯТИЯ  ПО  ДЕКОРАТИВНО  -ПРИКЛАДНОМУ  ТВОРЧЕСТВУ</a:t>
            </a:r>
            <a:endParaRPr lang="ru-RU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293" y="4016642"/>
            <a:ext cx="3539320" cy="26544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122" name="Picture 2" descr="https://sun9-11.userapi.com/impg/cgGarmdD40mogxp4Z_um6x6f_lhdx9PQ6PAgZQ/8oYhzT-oi5A.jpg?size=604x455&amp;quality=95&amp;sign=efedab34a853ad65026e8eb9bf3a82f8&amp;c_uniq_tag=dY8vKIpd-V7p1ClwnHNuQtOjhtCpHtQkQswM4lgY8bg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8305" y="4004922"/>
            <a:ext cx="3539320" cy="26662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sun9-33.userapi.com/impg/AlfdgShjN5Eed36blvrjEgTOv8jWgsO7ki22ww/mEDHgbK7Akg.jpg?size=960x720&amp;quality=96&amp;sign=ab88816aff1a9c044a5036c413285332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687" y="1649435"/>
            <a:ext cx="3914949" cy="29362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C:\Users\User\Desktop\фото семинар\7547ba94-65d4-43e0-829e-ce1ff77d9760.jpg"/>
          <p:cNvPicPr>
            <a:picLocks noChangeAspect="1" noChangeArrowheads="1"/>
          </p:cNvPicPr>
          <p:nvPr/>
        </p:nvPicPr>
        <p:blipFill rotWithShape="1">
          <a:blip r:embed="rId5"/>
          <a:srcRect l="3376" r="16081"/>
          <a:stretch/>
        </p:blipFill>
        <p:spPr bwMode="auto">
          <a:xfrm>
            <a:off x="6102294" y="812087"/>
            <a:ext cx="5063319" cy="3014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3" descr="C:\Users\User\Desktop\фото семинар\7547ba94-65d4-43e0-829e-ce1ff77d9760.jpg"/>
          <p:cNvPicPr>
            <a:picLocks noChangeAspect="1" noChangeArrowheads="1"/>
          </p:cNvPicPr>
          <p:nvPr/>
        </p:nvPicPr>
        <p:blipFill rotWithShape="1">
          <a:blip r:embed="rId5"/>
          <a:srcRect l="3376" r="16081"/>
          <a:stretch/>
        </p:blipFill>
        <p:spPr bwMode="auto">
          <a:xfrm>
            <a:off x="6254694" y="964487"/>
            <a:ext cx="5063319" cy="3014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690546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006878" y="491213"/>
            <a:ext cx="4708477" cy="61799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ЗАНЯТИЯ  ПО ТЕХНИЧЕСКОМУ  ТВОРЧЕСТВУ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8" name="Picture 4" descr="https://sun9-12.userapi.com/impg/84e2is0V4DzhVwvN_VHkVeQ7ypuiNI3-MiIcIw/uuHJ_q0_irE.jpg?size=1280x963&amp;quality=95&amp;sign=40b2909b578c5cafbf46f5d115f04d4f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6804" y="4203509"/>
            <a:ext cx="3205164" cy="24113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Admin\Desktop\фото семинар\7f72870c-f1d9-4e0c-bd24-787389d2c9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8500" y="1383743"/>
            <a:ext cx="4605652" cy="25452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2" descr="C:\Users\Admin\Desktop\фото семинар\0a60a7c3-44bf-4d74-b20e-15a4b22bb82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80434" y="800210"/>
            <a:ext cx="3643338" cy="24646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Picture 3" descr="C:\Users\Admin\Desktop\фото семинар\8cd1a902-5ac2-40d3-86b8-cad36de048f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36336" y="3534769"/>
            <a:ext cx="4146187" cy="31803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9461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361784" y="688348"/>
            <a:ext cx="3682079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ТВОРЧЕСКИЕ  МАСТЕРСКИЕ</a:t>
            </a:r>
            <a:endParaRPr lang="ru-RU" sz="1600" b="1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16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РОДИТЕЛИ+ДЕТИ</a:t>
            </a:r>
            <a:endParaRPr lang="ru-RU" sz="16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 descr="https://sun9-47.userapi.com/impg/-LZ60udpZ1GBb346bOQSouEKXKEEzUEUGt2P0A/7j0PoRqfjqo.jpg?size=604x455&amp;quality=95&amp;sign=62a901c3c26c8f5e1fabbbe82a7ef3b9&amp;c_uniq_tag=2nKz29KaufwLKwGorh-8vaeS9YqrMQ-gcNw9npgJZYA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84" y="1990857"/>
            <a:ext cx="3844543" cy="28961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sun9-41.userapi.com/impg/Bte6csB0ctcRHJmc9uLd2PcjUGRfS4MQvTnOxA/XbLtc4M0jag.jpg?size=1280x963&amp;quality=95&amp;sign=dbc14d3c29dbc376e739a5c93d70d15b&amp;type=albu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3" r="4404"/>
          <a:stretch/>
        </p:blipFill>
        <p:spPr bwMode="auto">
          <a:xfrm>
            <a:off x="7821661" y="719808"/>
            <a:ext cx="3323452" cy="28660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sun9-18.userapi.com/impg/rGEczTR20RNbkLucR3dDCYctZ1A2yT_SjcGKrg/7xaFzmd4aGQ.jpg?size=720x960&amp;quality=96&amp;sign=56302e737cf096ca1fe5bff27ac06729&amp;type=album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18" b="12771"/>
          <a:stretch/>
        </p:blipFill>
        <p:spPr bwMode="auto">
          <a:xfrm>
            <a:off x="4536577" y="596175"/>
            <a:ext cx="2400630" cy="31132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t="50066"/>
          <a:stretch/>
        </p:blipFill>
        <p:spPr>
          <a:xfrm>
            <a:off x="5684263" y="3771751"/>
            <a:ext cx="5630839" cy="28117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49318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95641" y="790988"/>
            <a:ext cx="4162567" cy="873457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КУЛИНАРНЫЕ МАСТЕРСКИЕ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https://sun9-75.userapi.com/impg/MrW19JyoR8WNeLs2U95hZo063Fuy1Trwme_cZQ/p-UjPhttoQM.jpg?size=960x720&amp;quality=96&amp;sign=4e8a69ef852afc2045b514520367ff4a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0960" y="1664445"/>
            <a:ext cx="3761332" cy="28209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s://sun9-35.userapi.com/impg/c6xHkraz5tiL9uMY58EDNxfXWIFHo8IEGIX1EA/ANb5DEyeJ6E.jpg?size=810x1080&amp;quality=96&amp;sign=e40d22d8c970c545e357d670a3ad7e0e&amp;type=albu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10"/>
          <a:stretch/>
        </p:blipFill>
        <p:spPr bwMode="auto">
          <a:xfrm>
            <a:off x="8159673" y="814038"/>
            <a:ext cx="3727938" cy="45218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https://sun9-70.userapi.com/impg/cwyOKk_vzDxbRA6n03lE1oFQmxKEW4xtGGsnMA/GWfBvpX_uDE.jpg?size=810x1080&amp;quality=96&amp;sign=f9f73a15b87fab73a018a232c0555b1a&amp;type=alb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641" y="1975146"/>
            <a:ext cx="3502025" cy="46693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8798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4602462" y="763173"/>
            <a:ext cx="3053932" cy="112021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b="1" dirty="0" smtClean="0"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ОЗДОРОВИТЕЛЬНАЯ ФИЗКУЛЬТМИНУТКА</a:t>
            </a:r>
            <a:endParaRPr lang="ru-RU" b="1" dirty="0"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pic>
        <p:nvPicPr>
          <p:cNvPr id="4098" name="Picture 2" descr="https://sun9-3.userapi.com/impg/pvIDVqP-i6bHsm27plXcixoXMo8YeYL3nZEY8Q/oKMm31jFPqA.jpg?size=604x455&amp;quality=95&amp;sign=1c8c1d923a22839cc997848ead5dd211&amp;c_uniq_tag=cjAzx17OP2P2rpYM5yacjV-dbo0-rLaUhiKHytw9M5M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6500" y="3934580"/>
            <a:ext cx="3677756" cy="27704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sun9-29.userapi.com/impg/MoQPz3Cz0mK4kcxpjNQ_u8xvoYP2xu7kEnKnxA/MnqZWvuCscY.jpg?size=1280x963&amp;quality=95&amp;sign=5c96e17ac76588ddfc3b151984fa3e9a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631" y="798187"/>
            <a:ext cx="3715868" cy="27956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sun9-28.userapi.com/impg/ZoGpE7HJHZ_095gYfALsEKtAldf9EFcsgNpWfg/4QIsCrzkbQg.jpg?size=1280x963&amp;quality=95&amp;sign=011e91a5505d55ced2d766012cbd403c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4" y="3788857"/>
            <a:ext cx="3706742" cy="27887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sun9-54.userapi.com/impg/7OmolQXKeei3wNyvKvg2zemQMmv3YiInzKp9Ug/gMNOCxfszzs.jpg?size=960x720&amp;quality=96&amp;sign=043402a6aae59fa2462fbd6d3254fb08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4975" y="2795667"/>
            <a:ext cx="3365547" cy="25241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https://sun9-50.userapi.com/impg/2e8_YbEvWs_SF1DzRqz5lnwKX9bUU4WovHQsPg/SY_WYc-3Q4E.jpg?size=960x720&amp;quality=96&amp;sign=d8f75e43ee319a20848bfef1ea92fe2f&amp;type=album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r="16020" b="20110"/>
          <a:stretch/>
        </p:blipFill>
        <p:spPr bwMode="auto">
          <a:xfrm>
            <a:off x="7845998" y="1468454"/>
            <a:ext cx="3011150" cy="23204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sun9-3.userapi.com/impg/pvIDVqP-i6bHsm27plXcixoXMo8YeYL3nZEY8Q/oKMm31jFPqA.jpg?size=604x455&amp;quality=95&amp;sign=1c8c1d923a22839cc997848ead5dd211&amp;c_uniq_tag=cjAzx17OP2P2rpYM5yacjV-dbo0-rLaUhiKHytw9M5M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5557" y="3934580"/>
            <a:ext cx="3677756" cy="27704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22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006997" y="902826"/>
            <a:ext cx="9583666" cy="995422"/>
          </a:xfrm>
          <a:prstGeom prst="roundRect">
            <a:avLst>
              <a:gd name="adj" fmla="val 22667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b="1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ГОЛБОЛ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ru-RU" b="1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СПОРТ  ДЛЯ  СЛЕПЫХ, </a:t>
            </a:r>
          </a:p>
          <a:p>
            <a:pPr algn="ctr">
              <a:lnSpc>
                <a:spcPct val="150000"/>
              </a:lnSpc>
            </a:pPr>
            <a:r>
              <a:rPr lang="ru-RU" b="1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ВКЛЮЧЕН  В  ПРОГРАММУ  ПАРАЛИМПИЙСКИЙХ  ИГР</a:t>
            </a:r>
          </a:p>
          <a:p>
            <a:pPr algn="ctr"/>
            <a:endParaRPr lang="ru-RU" sz="2000" b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71" t="22537" b="15691"/>
          <a:stretch/>
        </p:blipFill>
        <p:spPr>
          <a:xfrm>
            <a:off x="6327755" y="2586703"/>
            <a:ext cx="5709570" cy="35957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Объект 2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883" y="2648927"/>
            <a:ext cx="5572836" cy="35335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24184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16241</TotalTime>
  <Words>250</Words>
  <Application>Microsoft Office PowerPoint</Application>
  <PresentationFormat>Широкоэкранный</PresentationFormat>
  <Paragraphs>74</Paragraphs>
  <Slides>38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6" baseType="lpstr">
      <vt:lpstr>Arial</vt:lpstr>
      <vt:lpstr>Calibri</vt:lpstr>
      <vt:lpstr>Georgia</vt:lpstr>
      <vt:lpstr>Tahoma</vt:lpstr>
      <vt:lpstr>Times New Roman</vt:lpstr>
      <vt:lpstr>Trebuchet MS</vt:lpstr>
      <vt:lpstr>Wingdings 2</vt:lpstr>
      <vt:lpstr>Городская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ИГРА   БОЧЧА  РАЗВИВАЮЩИЙ  ВИД  СПОРТА  ДЛЯ  ИГРОКОВ  С  ДЦП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Артур Ефимов</dc:creator>
  <cp:lastModifiedBy>Артур Ефимов</cp:lastModifiedBy>
  <cp:revision>319</cp:revision>
  <dcterms:created xsi:type="dcterms:W3CDTF">2019-12-10T08:46:08Z</dcterms:created>
  <dcterms:modified xsi:type="dcterms:W3CDTF">2026-02-02T10:28:32Z</dcterms:modified>
</cp:coreProperties>
</file>